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Flagship briefing. ASOM-Fed reframes federal cyber defense as an intelligence-led maneuver problem, framed as a recommended reference framework for any U.S. federal agency using a generic Federal Reference Agency archetype. Built entirely from public doctrine and public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tension: defenders are static, adversaries maneuver. For a revenue- and deadline-sensitive federal agency, that asymmetry threatens revenue, statutory processing deadlines, and sensitive mission records.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union of the two doctrines is the framework's central idea. Everything downstream — terrain, cycle, maneuver catalog, metrics — instantiates this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crosswalk keeps intent legible to both commanders and engineers. Full 13-row table is in the Word doctrine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cannot have a scheme of maneuver without terrain. The five ZTMM pillars are analyzed for key terrain, avenues, and decisive points — the CI/CD pipeline and the identity PDP are decisive points.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phases fuse ATP 2-33.4's analytic process (Screen/Analyze/Integrate/Produce) with maneuver planning. It is the OODA loop given a doctrinal spine and analytic rigor.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 forms recast maneuver-warfare categories as defensive cyber maneuvers. Full intent/mechanism/indicator detail for each is in the Word doc and the interactive HTML playbook.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Joint phasing (Shape→Deter→Seize→Dominate→Stabilize→Restore) lets leadership see cyber defense as a campaign with shifting main effort — not an undifferentiated 24/7 operation.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Temporal advantage is the single scoreboard executives should watch. It is honest, measurable, and directly ties to adversary dwell — the number that actually predicts loss.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Framing compliance as a by-product is the political unlock: leadership gets FISMA/ZT/RMF reporting without the program being organized around checklists.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phases move the agency from published doctrine to a continuously-running, self-improving maneuver capability with a measurable scoreboard.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 this as an inheritance layer. The catalog exists; the maneuver layer has no controls. Twelve net-new controls, everything else cites existing 800-53 assessment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artefact consumes the one before it. The Studio produces the Brief; the Brief cites the controls; the cycle history makes it continuous.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transformation and the four differentiators. Leave the audience with the single scoreboard: temporal advantage.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D1826"/>
          </a:solidFill>
          <a:ln/>
        </p:spPr>
      </p:sp>
      <p:sp>
        <p:nvSpPr>
          <p:cNvPr id="3" name="Shape 1"/>
          <p:cNvSpPr/>
          <p:nvPr/>
        </p:nvSpPr>
        <p:spPr>
          <a:xfrm>
            <a:off x="8778240" y="-2011680"/>
            <a:ext cx="5943600" cy="59436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4" name="Shape 2"/>
          <p:cNvSpPr/>
          <p:nvPr/>
        </p:nvSpPr>
        <p:spPr>
          <a:xfrm>
            <a:off x="10058400" y="2926080"/>
            <a:ext cx="4114800" cy="4114800"/>
          </a:xfrm>
          <a:prstGeom prst="ellipse">
            <a:avLst/>
          </a:prstGeom>
          <a:solidFill>
            <a:srgbClr val="2E5A8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9202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ASOM-Fed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749808" y="306324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Analytic Scheme of Maneuver for Federal Network Defense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77240" y="3749040"/>
            <a:ext cx="2926080" cy="0"/>
          </a:xfrm>
          <a:prstGeom prst="line">
            <a:avLst/>
          </a:prstGeom>
          <a:noFill/>
          <a:ln w="31750">
            <a:solidFill>
              <a:srgbClr val="C99A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49808" y="393192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AEBF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recommended reference framework — applying U.S. Army maneuver + intelligence-analysis doctrine to any U.S. federal agency network (generic Federal Reference Agency model)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49808" y="60350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E92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6.1  ·  August 2026  ·  Original synthesis  ·  Unclassified / Illustrative — public information only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defend like a garrison; adversaries maneuver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5212080" cy="4206240"/>
          </a:xfrm>
          <a:prstGeom prst="roundRect">
            <a:avLst>
              <a:gd name="adj" fmla="val 1957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1828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GARRISON DEFENSE (today)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2423160"/>
            <a:ext cx="45720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controls &amp; perimeter guards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checklists as the goal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Reaction after the alert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slow, undifferentiated 24/7 grind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554480"/>
            <a:ext cx="5212080" cy="4206240"/>
          </a:xfrm>
          <a:prstGeom prst="roundRect">
            <a:avLst>
              <a:gd name="adj" fmla="val 1957"/>
            </a:avLst>
          </a:prstGeom>
          <a:solidFill>
            <a:srgbClr val="1F3A5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629400" y="1828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E8C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MANEUVERING ADVERSARY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629400" y="2423160"/>
            <a:ext cx="45720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Seeks positional &amp; temporal advantage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Masses at a decisive point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Exploits the defender's slowest loop</a:t>
            </a:r>
            <a:endParaRPr 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Nation-state IP theft, portal fraud, ransomware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ASOM-Fed makes the defender a maneuvering, thinking force on its own terrain.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REFRAME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Fuse two mature Army doctrines onto federal terrain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5212080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783080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17830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Scheme of Maneuver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60120" y="2331720"/>
            <a:ext cx="4617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art — how a force arrays and moves to gain positional &amp; temporal advantage. Allen (2020): pick durable categories of maneuver, in sequence; intent over perishable tools.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309360" y="1554480"/>
            <a:ext cx="5212080" cy="2286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583680" y="1783080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1783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132320" y="178308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Intelligence Analysis (ATP 2-33.4)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29400" y="2331720"/>
            <a:ext cx="4617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analytic engine — Screen → Analyze → Integrate → Produce, structured analytic techniques, and IPB; every product carries an explicit confidence level.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4114800"/>
            <a:ext cx="10881360" cy="1737360"/>
          </a:xfrm>
          <a:prstGeom prst="roundRect">
            <a:avLst>
              <a:gd name="adj" fmla="val 5263"/>
            </a:avLst>
          </a:prstGeom>
          <a:solidFill>
            <a:srgbClr val="12233D"/>
          </a:solidFill>
          <a:ln/>
          <a:effectLst>
            <a:outerShdw sx="100000" sy="100000" kx="0" ky="0" algn="bl" rotWithShape="0" blurRad="101600" dist="38100" dir="5400000">
              <a:srgbClr val="334455">
                <a:alpha val="35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914400" y="4297680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E8C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Analytic Scheme of Maneuver (ASOM)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14400" y="470916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commander's-intent-driven, intelligence-led plan that arrays defensive analytic and response capabilities across cyber terrain to seize and hold positional and temporal advantage over an adversary — then continuously re-maneuvers as the situation develops.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ROSETTA STONE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Army doctrine → federal cyber → your agency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2286000" cy="50292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16002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Army / ASOM term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926080" y="1600200"/>
            <a:ext cx="4937760" cy="50292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7" name="Text 5"/>
          <p:cNvSpPr/>
          <p:nvPr/>
        </p:nvSpPr>
        <p:spPr>
          <a:xfrm>
            <a:off x="3063240" y="1600200"/>
            <a:ext cx="4663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meaning (ASOM-Fed)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863840" y="1600200"/>
            <a:ext cx="3657600" cy="502920"/>
          </a:xfrm>
          <a:prstGeom prst="rect">
            <a:avLst/>
          </a:prstGeom>
          <a:solidFill>
            <a:srgbClr val="1F3A5F"/>
          </a:solidFill>
          <a:ln/>
        </p:spPr>
      </p:sp>
      <p:sp>
        <p:nvSpPr>
          <p:cNvPr id="9" name="Text 7"/>
          <p:cNvSpPr/>
          <p:nvPr/>
        </p:nvSpPr>
        <p:spPr>
          <a:xfrm>
            <a:off x="8001000" y="16002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Reference-agency instantiation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2103120"/>
            <a:ext cx="228600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1031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Commander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2926080" y="2103120"/>
            <a:ext cx="493776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063240" y="210312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Authorizing Official / CISO who owns risk &amp; intent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863840" y="2103120"/>
            <a:ext cx="365760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2103120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Agency CISO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2761488"/>
            <a:ext cx="228600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276148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terrain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2926080" y="2761488"/>
            <a:ext cx="493776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063240" y="2761488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Systems/data whose control is decisive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863840" y="2761488"/>
            <a:ext cx="365760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01000" y="276148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Public Service Portal, sensitive mission records corpus, ICAM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40080" y="3419856"/>
            <a:ext cx="228600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3419856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IPB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2926080" y="3419856"/>
            <a:ext cx="493776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063240" y="3419856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CPE — Cyber Preparation of the Environment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863840" y="3419856"/>
            <a:ext cx="365760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01000" y="3419856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portal attack surface + threat COAs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40080" y="4078224"/>
            <a:ext cx="228600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7240" y="4078224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2926080" y="4078224"/>
            <a:ext cx="493776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063240" y="407822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PCIR — Priority Cyber Intelligence Requirements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7863840" y="4078224"/>
            <a:ext cx="365760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001000" y="4078224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“Are external-user accounts being taken over?”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640080" y="4736592"/>
            <a:ext cx="228600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77240" y="4736592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Fires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2926080" y="4736592"/>
            <a:ext cx="493776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063240" y="4736592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defensive actions: block, isolate, deceive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7863840" y="4736592"/>
            <a:ext cx="3657600" cy="658368"/>
          </a:xfrm>
          <a:prstGeom prst="rect">
            <a:avLst/>
          </a:prstGeom>
          <a:solidFill>
            <a:srgbClr val="F4F7FB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001000" y="4736592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Auto-revoke session; quarantine; deploy decoy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640080" y="5394960"/>
            <a:ext cx="228600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77240" y="539496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2926080" y="5394960"/>
            <a:ext cx="493776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063240" y="539496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of decision &amp; action vs. the adversary</a:t>
            </a:r>
            <a:endParaRPr lang="en-US" sz="1250" dirty="0"/>
          </a:p>
        </p:txBody>
      </p:sp>
      <p:sp>
        <p:nvSpPr>
          <p:cNvPr id="44" name="Shape 42"/>
          <p:cNvSpPr/>
          <p:nvPr/>
        </p:nvSpPr>
        <p:spPr>
          <a:xfrm>
            <a:off x="7863840" y="5394960"/>
            <a:ext cx="3657600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9E2E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001000" y="5394960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time to contain vs. adversary dwell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BEFORE YOU MANEUVER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Cyber Terrain Model — nine terrain layers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5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6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GROUND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77240" y="21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25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ICAM · policy-decision point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834640" y="15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971800" y="16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11" name="Text 9"/>
          <p:cNvSpPr/>
          <p:nvPr/>
        </p:nvSpPr>
        <p:spPr>
          <a:xfrm>
            <a:off x="2971800" y="16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 FORDS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971800" y="21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Devices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971800" y="25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and unmanaged endpoints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0" y="15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166360" y="16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16" name="Text 14"/>
          <p:cNvSpPr/>
          <p:nvPr/>
        </p:nvSpPr>
        <p:spPr>
          <a:xfrm>
            <a:off x="5166360" y="16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CORRIDORS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166360" y="21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166360" y="25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 · TIC 3.0 zones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223760" y="15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360920" y="16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21" name="Text 19"/>
          <p:cNvSpPr/>
          <p:nvPr/>
        </p:nvSpPr>
        <p:spPr>
          <a:xfrm>
            <a:off x="7360920" y="16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TERRAIN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360920" y="21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Applications and Workloads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360920" y="25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portals, case systems, pipeline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9418320" y="15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9555480" y="16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26" name="Text 24"/>
          <p:cNvSpPr/>
          <p:nvPr/>
        </p:nvSpPr>
        <p:spPr>
          <a:xfrm>
            <a:off x="9555480" y="16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OBJECTIVE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555480" y="21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555480" y="25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records · PII · fee data</a:t>
            </a:r>
            <a:endParaRPr lang="en-US" sz="1200" dirty="0"/>
          </a:p>
        </p:txBody>
      </p:sp>
      <p:sp>
        <p:nvSpPr>
          <p:cNvPr id="31" name="Shape 22"/>
          <p:cNvSpPr/>
          <p:nvPr/>
        </p:nvSpPr>
        <p:spPr>
          <a:xfrm>
            <a:off x="640080" y="31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32" name="Shape 23"/>
          <p:cNvSpPr/>
          <p:nvPr/>
        </p:nvSpPr>
        <p:spPr>
          <a:xfrm>
            <a:off x="777240" y="32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33" name="Text 24"/>
          <p:cNvSpPr/>
          <p:nvPr/>
        </p:nvSpPr>
        <p:spPr>
          <a:xfrm>
            <a:off x="777240" y="32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CONTESTED GROUND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777240" y="37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Technology</a:t>
            </a:r>
            <a:endParaRPr lang="en-US" sz="1500" dirty="0"/>
          </a:p>
        </p:txBody>
      </p:sp>
      <p:sp>
        <p:nvSpPr>
          <p:cNvPr id="35" name="Text 26"/>
          <p:cNvSpPr/>
          <p:nvPr/>
        </p:nvSpPr>
        <p:spPr>
          <a:xfrm>
            <a:off x="777240" y="41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SCADA · clinical devices · sensors</a:t>
            </a:r>
            <a:endParaRPr lang="en-US" sz="1200" dirty="0"/>
          </a:p>
        </p:txBody>
      </p:sp>
      <p:sp>
        <p:nvSpPr>
          <p:cNvPr id="36" name="Shape 22"/>
          <p:cNvSpPr/>
          <p:nvPr/>
        </p:nvSpPr>
        <p:spPr>
          <a:xfrm>
            <a:off x="2834640" y="31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37" name="Shape 23"/>
          <p:cNvSpPr/>
          <p:nvPr/>
        </p:nvSpPr>
        <p:spPr>
          <a:xfrm>
            <a:off x="2971800" y="32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38" name="Text 24"/>
          <p:cNvSpPr/>
          <p:nvPr/>
        </p:nvSpPr>
        <p:spPr>
          <a:xfrm>
            <a:off x="2971800" y="32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FORCE ITSELF</a:t>
            </a:r>
            <a:endParaRPr lang="en-US" sz="1050" dirty="0"/>
          </a:p>
        </p:txBody>
      </p:sp>
      <p:sp>
        <p:nvSpPr>
          <p:cNvPr id="39" name="Text 25"/>
          <p:cNvSpPr/>
          <p:nvPr/>
        </p:nvSpPr>
        <p:spPr>
          <a:xfrm>
            <a:off x="2971800" y="37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Workforce</a:t>
            </a:r>
            <a:endParaRPr lang="en-US" sz="1500" dirty="0"/>
          </a:p>
        </p:txBody>
      </p:sp>
      <p:sp>
        <p:nvSpPr>
          <p:cNvPr id="40" name="Text 26"/>
          <p:cNvSpPr/>
          <p:nvPr/>
        </p:nvSpPr>
        <p:spPr>
          <a:xfrm>
            <a:off x="2971800" y="41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privileged staff · contractors</a:t>
            </a:r>
            <a:endParaRPr lang="en-US" sz="1200" dirty="0"/>
          </a:p>
        </p:txBody>
      </p:sp>
      <p:sp>
        <p:nvSpPr>
          <p:cNvPr id="41" name="Shape 22"/>
          <p:cNvSpPr/>
          <p:nvPr/>
        </p:nvSpPr>
        <p:spPr>
          <a:xfrm>
            <a:off x="5029200" y="31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42" name="Shape 23"/>
          <p:cNvSpPr/>
          <p:nvPr/>
        </p:nvSpPr>
        <p:spPr>
          <a:xfrm>
            <a:off x="5166360" y="32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43" name="Text 24"/>
          <p:cNvSpPr/>
          <p:nvPr/>
        </p:nvSpPr>
        <p:spPr>
          <a:xfrm>
            <a:off x="5166360" y="32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 YOU STAND ON</a:t>
            </a:r>
            <a:endParaRPr lang="en-US" sz="1050" dirty="0"/>
          </a:p>
        </p:txBody>
      </p:sp>
      <p:sp>
        <p:nvSpPr>
          <p:cNvPr id="44" name="Text 25"/>
          <p:cNvSpPr/>
          <p:nvPr/>
        </p:nvSpPr>
        <p:spPr>
          <a:xfrm>
            <a:off x="5166360" y="37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Facilities</a:t>
            </a:r>
            <a:endParaRPr lang="en-US" sz="1500" dirty="0"/>
          </a:p>
        </p:txBody>
      </p:sp>
      <p:sp>
        <p:nvSpPr>
          <p:cNvPr id="45" name="Text 26"/>
          <p:cNvSpPr/>
          <p:nvPr/>
        </p:nvSpPr>
        <p:spPr>
          <a:xfrm>
            <a:off x="5166360" y="41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centers · maintenance paths</a:t>
            </a:r>
            <a:endParaRPr lang="en-US" sz="1200" dirty="0"/>
          </a:p>
        </p:txBody>
      </p:sp>
      <p:sp>
        <p:nvSpPr>
          <p:cNvPr id="46" name="Shape 22"/>
          <p:cNvSpPr/>
          <p:nvPr/>
        </p:nvSpPr>
        <p:spPr>
          <a:xfrm>
            <a:off x="7223760" y="3160000"/>
            <a:ext cx="2011680" cy="1450000"/>
          </a:xfrm>
          <a:prstGeom prst="roundRect">
            <a:avLst>
              <a:gd name="adj" fmla="val 4091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47" name="Shape 23"/>
          <p:cNvSpPr/>
          <p:nvPr/>
        </p:nvSpPr>
        <p:spPr>
          <a:xfrm>
            <a:off x="7360920" y="3297160"/>
            <a:ext cx="1737360" cy="384048"/>
          </a:xfrm>
          <a:prstGeom prst="roundRect">
            <a:avLst>
              <a:gd name="adj" fmla="val 19048"/>
            </a:avLst>
          </a:prstGeom>
          <a:solidFill>
            <a:srgbClr val="C99A2E"/>
          </a:solidFill>
          <a:ln/>
        </p:spPr>
      </p:sp>
      <p:sp>
        <p:nvSpPr>
          <p:cNvPr id="48" name="Text 24"/>
          <p:cNvSpPr/>
          <p:nvPr/>
        </p:nvSpPr>
        <p:spPr>
          <a:xfrm>
            <a:off x="7360920" y="3297160"/>
            <a:ext cx="173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OF COMMUNICATION</a:t>
            </a:r>
            <a:endParaRPr lang="en-US" sz="1050" dirty="0"/>
          </a:p>
        </p:txBody>
      </p:sp>
      <p:sp>
        <p:nvSpPr>
          <p:cNvPr id="49" name="Text 25"/>
          <p:cNvSpPr/>
          <p:nvPr/>
        </p:nvSpPr>
        <p:spPr>
          <a:xfrm>
            <a:off x="7360920" y="3720000"/>
            <a:ext cx="1737360" cy="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Supply Chain</a:t>
            </a:r>
            <a:endParaRPr lang="en-US" sz="1500" dirty="0"/>
          </a:p>
        </p:txBody>
      </p:sp>
      <p:sp>
        <p:nvSpPr>
          <p:cNvPr id="50" name="Text 26"/>
          <p:cNvSpPr/>
          <p:nvPr/>
        </p:nvSpPr>
        <p:spPr>
          <a:xfrm>
            <a:off x="7360920" y="4180000"/>
            <a:ext cx="1737360" cy="3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MSPs · suppliers · update channels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4846320"/>
            <a:ext cx="10881360" cy="1051560"/>
          </a:xfrm>
          <a:prstGeom prst="roundRect">
            <a:avLst>
              <a:gd name="adj" fmla="val 7826"/>
            </a:avLst>
          </a:prstGeom>
          <a:solidFill>
            <a:srgbClr val="CADCFC"/>
          </a:solidFill>
          <a:ln/>
        </p:spPr>
      </p:sp>
      <p:sp>
        <p:nvSpPr>
          <p:cNvPr id="30" name="Text 28"/>
          <p:cNvSpPr/>
          <p:nvPr/>
        </p:nvSpPr>
        <p:spPr>
          <a:xfrm>
            <a:off x="914400" y="4846320"/>
            <a:ext cx="10332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Cross-Cutting enablers of maneuver:  </a:t>
            </a:r>
            <a:pPr indent="0" marL="0">
              <a:buNone/>
            </a:pPr>
            <a:r>
              <a:rPr lang="en-US" sz="1450" dirty="0">
                <a:solidFill>
                  <a:srgbClr val="1F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Visibility = ISR   ·   Automation = mobility &amp; speed   ·   Governance = command authority &amp; rules of engagement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OPERATING LOOP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ASOM Cycle — run it faster than the adversary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691640" cy="228600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98448" y="2011680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6" name="Text 4"/>
          <p:cNvSpPr/>
          <p:nvPr/>
        </p:nvSpPr>
        <p:spPr>
          <a:xfrm>
            <a:off x="1298448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FRAME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01752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 + PCIRs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2267712" y="1828800"/>
            <a:ext cx="274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9A2E"/>
                </a:solidFill>
              </a:rPr>
              <a:t>→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2468880" y="1828800"/>
            <a:ext cx="1691640" cy="228600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127248" y="2011680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2" name="Text 10"/>
          <p:cNvSpPr/>
          <p:nvPr/>
        </p:nvSpPr>
        <p:spPr>
          <a:xfrm>
            <a:off x="3127248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514600" y="2606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MAP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560320" y="301752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CPE: terrain + threat COAs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096512" y="1828800"/>
            <a:ext cx="274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9A2E"/>
                </a:solidFill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4297680" y="1828800"/>
            <a:ext cx="1691640" cy="228600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956048" y="2011680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8" name="Text 16"/>
          <p:cNvSpPr/>
          <p:nvPr/>
        </p:nvSpPr>
        <p:spPr>
          <a:xfrm>
            <a:off x="4956048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343400" y="2606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ARRAY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389120" y="301752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the scheme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925312" y="1828800"/>
            <a:ext cx="274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9A2E"/>
                </a:solidFill>
              </a:rPr>
              <a:t>→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6126480" y="1828800"/>
            <a:ext cx="1691640" cy="228600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784848" y="2011680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24" name="Text 22"/>
          <p:cNvSpPr/>
          <p:nvPr/>
        </p:nvSpPr>
        <p:spPr>
          <a:xfrm>
            <a:off x="6784848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172200" y="2606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MANEUVER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217920" y="301752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 fires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7754112" y="1828800"/>
            <a:ext cx="274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9A2E"/>
                </a:solidFill>
              </a:rPr>
              <a:t>→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7955280" y="1828800"/>
            <a:ext cx="1691640" cy="228600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613648" y="2011680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30" name="Text 28"/>
          <p:cNvSpPr/>
          <p:nvPr/>
        </p:nvSpPr>
        <p:spPr>
          <a:xfrm>
            <a:off x="8613648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001000" y="2606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FUSE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046720" y="301752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 + confidence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9582912" y="1828800"/>
            <a:ext cx="274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99A2E"/>
                </a:solidFill>
              </a:rPr>
              <a:t>→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9784080" y="1828800"/>
            <a:ext cx="1691640" cy="2286000"/>
          </a:xfrm>
          <a:prstGeom prst="roundRect">
            <a:avLst>
              <a:gd name="adj" fmla="val 4865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10442448" y="2011680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36" name="Text 34"/>
          <p:cNvSpPr/>
          <p:nvPr/>
        </p:nvSpPr>
        <p:spPr>
          <a:xfrm>
            <a:off x="10442448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9829800" y="26060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9875520" y="301752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+ re-frame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640080" y="42062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↺  continuous loop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2103120" y="4892040"/>
            <a:ext cx="7955280" cy="960120"/>
          </a:xfrm>
          <a:prstGeom prst="roundRect">
            <a:avLst>
              <a:gd name="adj" fmla="val 8571"/>
            </a:avLst>
          </a:prstGeom>
          <a:solidFill>
            <a:srgbClr val="12233D"/>
          </a:solidFill>
          <a:ln/>
        </p:spPr>
      </p:sp>
      <p:sp>
        <p:nvSpPr>
          <p:cNvPr id="41" name="Text 39"/>
          <p:cNvSpPr/>
          <p:nvPr/>
        </p:nvSpPr>
        <p:spPr>
          <a:xfrm>
            <a:off x="2286000" y="4892040"/>
            <a:ext cx="7589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C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Winning  =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defender decision loop  &lt;  adversary adaptation loop, at required confidence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 OVER TOOLS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Maneuver Catalog — eleven defensive forms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8745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18745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23134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/ Guard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484120" y="16916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2648712" y="18745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10" name="Text 8"/>
          <p:cNvSpPr/>
          <p:nvPr/>
        </p:nvSpPr>
        <p:spPr>
          <a:xfrm>
            <a:off x="2648712" y="18745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621280" y="23134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in Depth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328160" y="16916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492752" y="18745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14" name="Text 12"/>
          <p:cNvSpPr/>
          <p:nvPr/>
        </p:nvSpPr>
        <p:spPr>
          <a:xfrm>
            <a:off x="4492752" y="18745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65320" y="23134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Envelopment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172200" y="16916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36792" y="18745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18" name="Text 16"/>
          <p:cNvSpPr/>
          <p:nvPr/>
        </p:nvSpPr>
        <p:spPr>
          <a:xfrm>
            <a:off x="6336792" y="18745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09360" y="23134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Obstacle / Canalization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016240" y="16916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180832" y="18745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22" name="Text 20"/>
          <p:cNvSpPr/>
          <p:nvPr/>
        </p:nvSpPr>
        <p:spPr>
          <a:xfrm>
            <a:off x="8180832" y="18745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153400" y="23134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Ambush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860280" y="16916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10024872" y="18745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26" name="Text 24"/>
          <p:cNvSpPr/>
          <p:nvPr/>
        </p:nvSpPr>
        <p:spPr>
          <a:xfrm>
            <a:off x="10024872" y="18745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M6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997440" y="23134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40080" y="30632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04672" y="32461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30" name="Text 28"/>
          <p:cNvSpPr/>
          <p:nvPr/>
        </p:nvSpPr>
        <p:spPr>
          <a:xfrm>
            <a:off x="804672" y="32461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M7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777240" y="36850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Counterattack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2484120" y="30632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2648712" y="32461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34" name="Text 32"/>
          <p:cNvSpPr/>
          <p:nvPr/>
        </p:nvSpPr>
        <p:spPr>
          <a:xfrm>
            <a:off x="2648712" y="32461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M8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2621280" y="36850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 / Retrograde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4328160" y="30632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492752" y="32461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38" name="Text 36"/>
          <p:cNvSpPr/>
          <p:nvPr/>
        </p:nvSpPr>
        <p:spPr>
          <a:xfrm>
            <a:off x="4492752" y="32461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M9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465320" y="36850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Spoiling Attack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6172200" y="30632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6336792" y="32461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42" name="Text 40"/>
          <p:cNvSpPr/>
          <p:nvPr/>
        </p:nvSpPr>
        <p:spPr>
          <a:xfrm>
            <a:off x="6336792" y="32461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M10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6309360" y="36850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Exploitation &amp; Pursuit</a:t>
            </a:r>
            <a:endParaRPr lang="en-US" sz="1250" dirty="0"/>
          </a:p>
        </p:txBody>
      </p:sp>
      <p:sp>
        <p:nvSpPr>
          <p:cNvPr id="46" name="Shape 38"/>
          <p:cNvSpPr/>
          <p:nvPr/>
        </p:nvSpPr>
        <p:spPr>
          <a:xfrm>
            <a:off x="8016240" y="3063240"/>
            <a:ext cx="1716024" cy="118872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47" name="Shape 39"/>
          <p:cNvSpPr/>
          <p:nvPr/>
        </p:nvSpPr>
        <p:spPr>
          <a:xfrm>
            <a:off x="8180832" y="3246120"/>
            <a:ext cx="640080" cy="347472"/>
          </a:xfrm>
          <a:prstGeom prst="roundRect">
            <a:avLst>
              <a:gd name="adj" fmla="val 15789"/>
            </a:avLst>
          </a:prstGeom>
          <a:solidFill>
            <a:srgbClr val="1F3A5F"/>
          </a:solidFill>
          <a:ln/>
        </p:spPr>
      </p:sp>
      <p:sp>
        <p:nvSpPr>
          <p:cNvPr id="48" name="Text 40"/>
          <p:cNvSpPr/>
          <p:nvPr/>
        </p:nvSpPr>
        <p:spPr>
          <a:xfrm>
            <a:off x="8180832" y="3246120"/>
            <a:ext cx="640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M11</a:t>
            </a:r>
            <a:endParaRPr lang="en-US" sz="1200" dirty="0"/>
          </a:p>
        </p:txBody>
      </p:sp>
      <p:sp>
        <p:nvSpPr>
          <p:cNvPr id="49" name="Text 41"/>
          <p:cNvSpPr/>
          <p:nvPr/>
        </p:nvSpPr>
        <p:spPr>
          <a:xfrm>
            <a:off x="8153400" y="3685032"/>
            <a:ext cx="14417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Reconstitution</a:t>
            </a:r>
            <a:endParaRPr lang="en-US" sz="1250" dirty="0"/>
          </a:p>
        </p:txBody>
      </p:sp>
      <p:sp>
        <p:nvSpPr>
          <p:cNvPr id="44" name="Text 42"/>
          <p:cNvSpPr/>
          <p:nvPr/>
        </p:nvSpPr>
        <p:spPr>
          <a:xfrm>
            <a:off x="640080" y="46177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scheme of maneuver names a sequence with one main effort — e.g.  </a:t>
            </a:r>
            <a:pPr algn="ctr" indent="0" marL="0">
              <a:buNone/>
            </a:pPr>
            <a:r>
              <a:rPr lang="en-US" sz="1400" b="1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→ Ambush → Delay → Counterattack → Exploitation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1280160" y="516636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form is authored as durable intent + mechanism (mapped to a zero-trust pillar), not a perishable product name — so the doctrine survives tool churn.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CAMPAIGN, NOT A GRIND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Phasing — a main effort for every phase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709928"/>
            <a:ext cx="2194560" cy="438912"/>
          </a:xfrm>
          <a:prstGeom prst="roundRect">
            <a:avLst>
              <a:gd name="adj" fmla="val 14583"/>
            </a:avLst>
          </a:prstGeom>
          <a:solidFill>
            <a:srgbClr val="1F3A5F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709928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— Shape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200400" y="1600200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CPE, ZT hardening, partnerships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9144000" y="1600200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 · M2 · M3 · M9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2359152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77240" y="2468880"/>
            <a:ext cx="2194560" cy="438912"/>
          </a:xfrm>
          <a:prstGeom prst="roundRect">
            <a:avLst>
              <a:gd name="adj" fmla="val 14583"/>
            </a:avLst>
          </a:prstGeom>
          <a:solidFill>
            <a:srgbClr val="1F3A5F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468880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— Deter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200400" y="2359152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 hardening, deception grid, attribution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9144000" y="235915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M3 · M4 · M5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118104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77240" y="3227832"/>
            <a:ext cx="2194560" cy="438912"/>
          </a:xfrm>
          <a:prstGeom prst="roundRect">
            <a:avLst>
              <a:gd name="adj" fmla="val 14583"/>
            </a:avLst>
          </a:prstGeom>
          <a:solidFill>
            <a:srgbClr val="1F3A5F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3227832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 — Seize Initiative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200400" y="3118104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early, canalize, buy time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9144000" y="3118104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 · M4 · M6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3877056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77240" y="3986784"/>
            <a:ext cx="2194560" cy="438912"/>
          </a:xfrm>
          <a:prstGeom prst="roundRect">
            <a:avLst>
              <a:gd name="adj" fmla="val 14583"/>
            </a:avLst>
          </a:prstGeom>
          <a:solidFill>
            <a:srgbClr val="1F3A5F"/>
          </a:solidFill>
          <a:ln/>
        </p:spPr>
      </p:sp>
      <p:sp>
        <p:nvSpPr>
          <p:cNvPr id="21" name="Text 19"/>
          <p:cNvSpPr/>
          <p:nvPr/>
        </p:nvSpPr>
        <p:spPr>
          <a:xfrm>
            <a:off x="777240" y="3986784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 — Dominate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200400" y="3877056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Hunt, contain, evict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9144000" y="3877056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M7 · M8 · M5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40080" y="4636008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777240" y="4745736"/>
            <a:ext cx="2194560" cy="438912"/>
          </a:xfrm>
          <a:prstGeom prst="roundRect">
            <a:avLst>
              <a:gd name="adj" fmla="val 14583"/>
            </a:avLst>
          </a:prstGeom>
          <a:solidFill>
            <a:srgbClr val="1F3A5F"/>
          </a:solidFill>
          <a:ln/>
        </p:spPr>
      </p:sp>
      <p:sp>
        <p:nvSpPr>
          <p:cNvPr id="26" name="Text 24"/>
          <p:cNvSpPr/>
          <p:nvPr/>
        </p:nvSpPr>
        <p:spPr>
          <a:xfrm>
            <a:off x="777240" y="4745736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 — Stabilize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200400" y="4636008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Eradicate, verify, preserve availability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9144000" y="4636008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M8 · M10 · M11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40080" y="5394960"/>
            <a:ext cx="10881360" cy="65836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777240" y="5504688"/>
            <a:ext cx="2194560" cy="438912"/>
          </a:xfrm>
          <a:prstGeom prst="roundRect">
            <a:avLst>
              <a:gd name="adj" fmla="val 14583"/>
            </a:avLst>
          </a:prstGeom>
          <a:solidFill>
            <a:srgbClr val="1F3A5F"/>
          </a:solidFill>
          <a:ln/>
        </p:spPr>
      </p:sp>
      <p:sp>
        <p:nvSpPr>
          <p:cNvPr id="31" name="Text 29"/>
          <p:cNvSpPr/>
          <p:nvPr/>
        </p:nvSpPr>
        <p:spPr>
          <a:xfrm>
            <a:off x="777240" y="5504688"/>
            <a:ext cx="2194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— Restore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3200400" y="5394960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Recover, harden, update doctrine &amp; PCIRs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9144000" y="5394960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M11 · M10 · M2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POSITIONAL ADVANTAGE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honest scoreboard: temporal advantage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0881360" cy="1371600"/>
          </a:xfrm>
          <a:prstGeom prst="roundRect">
            <a:avLst>
              <a:gd name="adj" fmla="val 6667"/>
            </a:avLst>
          </a:prstGeom>
          <a:solidFill>
            <a:srgbClr val="0D1826"/>
          </a:solidFill>
          <a:ln/>
          <a:effectLst>
            <a:outerShdw sx="100000" sy="100000" kx="0" ky="0" algn="bl" rotWithShape="0" blurRad="101600" dist="38100" dir="5400000">
              <a:srgbClr val="334455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78308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C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METRIC — TEMPORAL ADVANTAGE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219456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Defender decision tempo (detect → decide → contain)   vs.   adversary dwell time.</a:t>
            </a:r>
            <a:pPr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 cycle wins when temporal advantage is positive at the required confidence.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3246120"/>
            <a:ext cx="525780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341071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Positional advantage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14400" y="379476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attempts canalized into instrumented terrain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172200" y="3246120"/>
            <a:ext cx="525780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46520" y="341071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imposition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46520" y="379476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Decoy interactions; adversary re-tooling forced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4572000"/>
            <a:ext cx="525780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14400" y="4736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4400" y="512064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 contained without loss of statutory availability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172200" y="4572000"/>
            <a:ext cx="525780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446520" y="4736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Maturity vector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46520" y="512064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ZTMM movement Traditional → Optimal, per pillar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29718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measures of effectiveness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AS EXHAUST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maneuver produces the audit evidence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20240"/>
            <a:ext cx="2743200" cy="548640"/>
          </a:xfrm>
          <a:prstGeom prst="roundRect">
            <a:avLst>
              <a:gd name="adj" fmla="val 13333"/>
            </a:avLst>
          </a:prstGeom>
          <a:solidFill>
            <a:srgbClr val="C99A2E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202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CSF 2.0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794760" y="173736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FRAME→Govern · CPE→Identify · M2–M4/M8→Protect · M1/M5→Detect · M6–M8→Respond · M11→Recover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40080" y="2788920"/>
            <a:ext cx="10881360" cy="9144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22960" y="2971800"/>
            <a:ext cx="2743200" cy="548640"/>
          </a:xfrm>
          <a:prstGeom prst="roundRect">
            <a:avLst>
              <a:gd name="adj" fmla="val 13333"/>
            </a:avLst>
          </a:prstGeom>
          <a:solidFill>
            <a:srgbClr val="C99A2E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2971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RMF (800-37)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794760" y="27889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Terrain overlay → Categorize/Select · maneuvers → Implement · FUSE/ASSESS → continuous Monitor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40080" y="3840480"/>
            <a:ext cx="10881360" cy="9144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22960" y="4023360"/>
            <a:ext cx="2743200" cy="548640"/>
          </a:xfrm>
          <a:prstGeom prst="roundRect">
            <a:avLst>
              <a:gd name="adj" fmla="val 13333"/>
            </a:avLst>
          </a:prstGeom>
          <a:solidFill>
            <a:srgbClr val="C99A2E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0233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OMB M-22-09 / ZTMM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794760" y="38404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maturity vector is the federal zero-trust progress report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4892040"/>
            <a:ext cx="10881360" cy="9144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2960" y="5074920"/>
            <a:ext cx="2743200" cy="548640"/>
          </a:xfrm>
          <a:prstGeom prst="roundRect">
            <a:avLst>
              <a:gd name="adj" fmla="val 13333"/>
            </a:avLst>
          </a:prstGeom>
          <a:solidFill>
            <a:srgbClr val="C99A2E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50749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D18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FISMA / agency OIG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3794760" y="489204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 Running Estimate + cycle products = evidence of continuous monitoring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defend first; the compliance trail follows.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REFERENCE ARCHITECTURE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18-month roadmap: doctrine → maneuvers → tempo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88136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039112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0391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18288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0–90 days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463040" y="21945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Establish doctrine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023360" y="16916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Defensive intent; stand up CTI/FRAME cell; first Cyber Terrain Overlay (public service portal + sensitive records + ICAM); initial PCIRs; ROE.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926080"/>
            <a:ext cx="1088136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68680" y="3273552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2" name="Text 10"/>
          <p:cNvSpPr/>
          <p:nvPr/>
        </p:nvSpPr>
        <p:spPr>
          <a:xfrm>
            <a:off x="868680" y="3273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463040" y="30632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3–9 months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463040" y="342900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Emplace maneuvers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023360" y="29260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Envelopment (M3) on identity; obstacles (M4) between tiers; deception grid (M5) in data terrain; wire automation; cycle monthly → weekly.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160520"/>
            <a:ext cx="1088136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68680" y="4507992"/>
            <a:ext cx="457200" cy="4572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45079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463040" y="4297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9–18 months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463040" y="46634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Achieve tempo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023360" y="416052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Hunt team live (M7); pre-authorized containment; spoiling-attack integration with CISA/JCDC; MOE dashboard; ZTMM → Advanced/Optimal.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640080" y="562356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at 18 months:  </a:t>
            </a:r>
            <a:pPr algn="ctr" indent="0" marL="0">
              <a:buNone/>
            </a:pPr>
            <a:r>
              <a:rPr lang="en-US" sz="1350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temporal advantage on the main effort (sensitive mission records + identity), provable to agency OIG as continuous monitoring.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IT ASSESSABLE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 controls that inherit, not compete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 catalog already exists — NIST SP 800-53 Rev. 5 has 20 families and ~1,196 controls. We do not replace it. What has never existed is an assessable specification for the maneuver layer.</a:t>
            </a:r>
            <a:endParaRPr lang="en-US" sz="1400" dirty="0"/>
          </a:p>
        </p:txBody>
      </p:sp>
      <p:sp>
        <p:nvSpPr>
          <p:cNvPr id="200" name="Shape 3"/>
          <p:cNvSpPr/>
          <p:nvPr/>
        </p:nvSpPr>
        <p:spPr>
          <a:xfrm>
            <a:off x="640080" y="1990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01" name="Shape 4"/>
          <p:cNvSpPr/>
          <p:nvPr/>
        </p:nvSpPr>
        <p:spPr>
          <a:xfrm>
            <a:off x="804672" y="2017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02" name="Text 5"/>
          <p:cNvSpPr/>
          <p:nvPr/>
        </p:nvSpPr>
        <p:spPr>
          <a:xfrm>
            <a:off x="804672" y="2017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TM</a:t>
            </a:r>
            <a:endParaRPr lang="en-US" sz="1200" dirty="0"/>
          </a:p>
        </p:txBody>
      </p:sp>
      <p:sp>
        <p:nvSpPr>
          <p:cNvPr id="203" name="Text 6"/>
          <p:cNvSpPr/>
          <p:nvPr/>
        </p:nvSpPr>
        <p:spPr>
          <a:xfrm>
            <a:off x="1508760" y="1990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Terrain Management</a:t>
            </a:r>
            <a:endParaRPr lang="en-US" sz="1300" dirty="0"/>
          </a:p>
        </p:txBody>
      </p:sp>
      <p:sp>
        <p:nvSpPr>
          <p:cNvPr id="204" name="Text 7"/>
          <p:cNvSpPr/>
          <p:nvPr/>
        </p:nvSpPr>
        <p:spPr>
          <a:xfrm>
            <a:off x="4114800" y="1990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05" name="Text 8"/>
          <p:cNvSpPr/>
          <p:nvPr/>
        </p:nvSpPr>
        <p:spPr>
          <a:xfrm>
            <a:off x="4754880" y="1990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the ground: inventory, weighting, zones, connections, ownership</a:t>
            </a:r>
            <a:endParaRPr lang="en-US" sz="1250" dirty="0"/>
          </a:p>
        </p:txBody>
      </p:sp>
      <p:sp>
        <p:nvSpPr>
          <p:cNvPr id="206" name="Shape 3"/>
          <p:cNvSpPr/>
          <p:nvPr/>
        </p:nvSpPr>
        <p:spPr>
          <a:xfrm>
            <a:off x="640080" y="2279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07" name="Shape 4"/>
          <p:cNvSpPr/>
          <p:nvPr/>
        </p:nvSpPr>
        <p:spPr>
          <a:xfrm>
            <a:off x="804672" y="2306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08" name="Text 5"/>
          <p:cNvSpPr/>
          <p:nvPr/>
        </p:nvSpPr>
        <p:spPr>
          <a:xfrm>
            <a:off x="804672" y="2306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KT</a:t>
            </a:r>
            <a:endParaRPr lang="en-US" sz="1200" dirty="0"/>
          </a:p>
        </p:txBody>
      </p:sp>
      <p:sp>
        <p:nvSpPr>
          <p:cNvPr id="209" name="Text 6"/>
          <p:cNvSpPr/>
          <p:nvPr/>
        </p:nvSpPr>
        <p:spPr>
          <a:xfrm>
            <a:off x="1508760" y="2279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Terrain</a:t>
            </a:r>
            <a:endParaRPr lang="en-US" sz="1300" dirty="0"/>
          </a:p>
        </p:txBody>
      </p:sp>
      <p:sp>
        <p:nvSpPr>
          <p:cNvPr id="210" name="Text 7"/>
          <p:cNvSpPr/>
          <p:nvPr/>
        </p:nvSpPr>
        <p:spPr>
          <a:xfrm>
            <a:off x="4114800" y="2279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1" name="Text 8"/>
          <p:cNvSpPr/>
          <p:nvPr/>
        </p:nvSpPr>
        <p:spPr>
          <a:xfrm>
            <a:off x="4754880" y="2279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must not be lost — and whether an adversary can reach it</a:t>
            </a:r>
            <a:endParaRPr lang="en-US" sz="1250" dirty="0"/>
          </a:p>
        </p:txBody>
      </p:sp>
      <p:sp>
        <p:nvSpPr>
          <p:cNvPr id="212" name="Shape 3"/>
          <p:cNvSpPr/>
          <p:nvPr/>
        </p:nvSpPr>
        <p:spPr>
          <a:xfrm>
            <a:off x="640080" y="2568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13" name="Shape 4"/>
          <p:cNvSpPr/>
          <p:nvPr/>
        </p:nvSpPr>
        <p:spPr>
          <a:xfrm>
            <a:off x="804672" y="2595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14" name="Text 5"/>
          <p:cNvSpPr/>
          <p:nvPr/>
        </p:nvSpPr>
        <p:spPr>
          <a:xfrm>
            <a:off x="804672" y="2595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</a:t>
            </a:r>
            <a:endParaRPr lang="en-US" sz="1200" dirty="0"/>
          </a:p>
        </p:txBody>
      </p:sp>
      <p:sp>
        <p:nvSpPr>
          <p:cNvPr id="215" name="Text 6"/>
          <p:cNvSpPr/>
          <p:nvPr/>
        </p:nvSpPr>
        <p:spPr>
          <a:xfrm>
            <a:off x="1508760" y="2568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 Terrain</a:t>
            </a:r>
            <a:endParaRPr lang="en-US" sz="1300" dirty="0"/>
          </a:p>
        </p:txBody>
      </p:sp>
      <p:sp>
        <p:nvSpPr>
          <p:cNvPr id="216" name="Text 7"/>
          <p:cNvSpPr/>
          <p:nvPr/>
        </p:nvSpPr>
        <p:spPr>
          <a:xfrm>
            <a:off x="4114800" y="2568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7" name="Text 8"/>
          <p:cNvSpPr/>
          <p:nvPr/>
        </p:nvSpPr>
        <p:spPr>
          <a:xfrm>
            <a:off x="4754880" y="2568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identity plane as ground: credentials, assurance, assertions</a:t>
            </a:r>
            <a:endParaRPr lang="en-US" sz="1250" dirty="0"/>
          </a:p>
        </p:txBody>
      </p:sp>
      <p:sp>
        <p:nvSpPr>
          <p:cNvPr id="218" name="Shape 3"/>
          <p:cNvSpPr/>
          <p:nvPr/>
        </p:nvSpPr>
        <p:spPr>
          <a:xfrm>
            <a:off x="640080" y="2857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19" name="Shape 4"/>
          <p:cNvSpPr/>
          <p:nvPr/>
        </p:nvSpPr>
        <p:spPr>
          <a:xfrm>
            <a:off x="804672" y="2884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20" name="Text 5"/>
          <p:cNvSpPr/>
          <p:nvPr/>
        </p:nvSpPr>
        <p:spPr>
          <a:xfrm>
            <a:off x="804672" y="2884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</a:t>
            </a:r>
            <a:endParaRPr lang="en-US" sz="1200" dirty="0"/>
          </a:p>
        </p:txBody>
      </p:sp>
      <p:sp>
        <p:nvSpPr>
          <p:cNvPr id="221" name="Text 6"/>
          <p:cNvSpPr/>
          <p:nvPr/>
        </p:nvSpPr>
        <p:spPr>
          <a:xfrm>
            <a:off x="1508760" y="2857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 Terrain</a:t>
            </a:r>
            <a:endParaRPr lang="en-US" sz="1300" dirty="0"/>
          </a:p>
        </p:txBody>
      </p:sp>
      <p:sp>
        <p:nvSpPr>
          <p:cNvPr id="222" name="Text 7"/>
          <p:cNvSpPr/>
          <p:nvPr/>
        </p:nvSpPr>
        <p:spPr>
          <a:xfrm>
            <a:off x="4114800" y="2857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3" name="Text 8"/>
          <p:cNvSpPr/>
          <p:nvPr/>
        </p:nvSpPr>
        <p:spPr>
          <a:xfrm>
            <a:off x="4754880" y="2857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entry fords: device posture, sensor liveness, execution control</a:t>
            </a:r>
            <a:endParaRPr lang="en-US" sz="1250" dirty="0"/>
          </a:p>
        </p:txBody>
      </p:sp>
      <p:sp>
        <p:nvSpPr>
          <p:cNvPr id="224" name="Shape 3"/>
          <p:cNvSpPr/>
          <p:nvPr/>
        </p:nvSpPr>
        <p:spPr>
          <a:xfrm>
            <a:off x="640080" y="3146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25" name="Shape 4"/>
          <p:cNvSpPr/>
          <p:nvPr/>
        </p:nvSpPr>
        <p:spPr>
          <a:xfrm>
            <a:off x="804672" y="3173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26" name="Text 5"/>
          <p:cNvSpPr/>
          <p:nvPr/>
        </p:nvSpPr>
        <p:spPr>
          <a:xfrm>
            <a:off x="804672" y="3173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</a:t>
            </a:r>
            <a:endParaRPr lang="en-US" sz="1200" dirty="0"/>
          </a:p>
        </p:txBody>
      </p:sp>
      <p:sp>
        <p:nvSpPr>
          <p:cNvPr id="227" name="Text 6"/>
          <p:cNvSpPr/>
          <p:nvPr/>
        </p:nvSpPr>
        <p:spPr>
          <a:xfrm>
            <a:off x="1508760" y="3146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Scheme of Maneuver</a:t>
            </a:r>
            <a:endParaRPr lang="en-US" sz="1300" dirty="0"/>
          </a:p>
        </p:txBody>
      </p:sp>
      <p:sp>
        <p:nvSpPr>
          <p:cNvPr id="228" name="Text 7"/>
          <p:cNvSpPr/>
          <p:nvPr/>
        </p:nvSpPr>
        <p:spPr>
          <a:xfrm>
            <a:off x="4114800" y="3146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29" name="Text 8"/>
          <p:cNvSpPr/>
          <p:nvPr/>
        </p:nvSpPr>
        <p:spPr>
          <a:xfrm>
            <a:off x="4754880" y="3146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Moves assigned to ground, honest states, deception emplaced</a:t>
            </a:r>
            <a:endParaRPr lang="en-US" sz="1250" dirty="0"/>
          </a:p>
        </p:txBody>
      </p:sp>
      <p:sp>
        <p:nvSpPr>
          <p:cNvPr id="230" name="Shape 3"/>
          <p:cNvSpPr/>
          <p:nvPr/>
        </p:nvSpPr>
        <p:spPr>
          <a:xfrm>
            <a:off x="640080" y="3435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31" name="Shape 4"/>
          <p:cNvSpPr/>
          <p:nvPr/>
        </p:nvSpPr>
        <p:spPr>
          <a:xfrm>
            <a:off x="804672" y="3462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32" name="Text 5"/>
          <p:cNvSpPr/>
          <p:nvPr/>
        </p:nvSpPr>
        <p:spPr>
          <a:xfrm>
            <a:off x="804672" y="3462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</a:t>
            </a:r>
            <a:endParaRPr lang="en-US" sz="1200" dirty="0"/>
          </a:p>
        </p:txBody>
      </p:sp>
      <p:sp>
        <p:nvSpPr>
          <p:cNvPr id="233" name="Text 6"/>
          <p:cNvSpPr/>
          <p:nvPr/>
        </p:nvSpPr>
        <p:spPr>
          <a:xfrm>
            <a:off x="1508760" y="3435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</a:t>
            </a:r>
            <a:endParaRPr lang="en-US" sz="1300" dirty="0"/>
          </a:p>
        </p:txBody>
      </p:sp>
      <p:sp>
        <p:nvSpPr>
          <p:cNvPr id="234" name="Text 7"/>
          <p:cNvSpPr/>
          <p:nvPr/>
        </p:nvSpPr>
        <p:spPr>
          <a:xfrm>
            <a:off x="4114800" y="3435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35" name="Text 8"/>
          <p:cNvSpPr/>
          <p:nvPr/>
        </p:nvSpPr>
        <p:spPr>
          <a:xfrm>
            <a:off x="4754880" y="3435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of decision, measured, governed and pre-authorized</a:t>
            </a:r>
            <a:endParaRPr lang="en-US" sz="1250" dirty="0"/>
          </a:p>
        </p:txBody>
      </p:sp>
      <p:sp>
        <p:nvSpPr>
          <p:cNvPr id="236" name="Shape 3"/>
          <p:cNvSpPr/>
          <p:nvPr/>
        </p:nvSpPr>
        <p:spPr>
          <a:xfrm>
            <a:off x="640080" y="3724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37" name="Shape 4"/>
          <p:cNvSpPr/>
          <p:nvPr/>
        </p:nvSpPr>
        <p:spPr>
          <a:xfrm>
            <a:off x="804672" y="3751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38" name="Text 5"/>
          <p:cNvSpPr/>
          <p:nvPr/>
        </p:nvSpPr>
        <p:spPr>
          <a:xfrm>
            <a:off x="804672" y="3751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endParaRPr lang="en-US" sz="1200" dirty="0"/>
          </a:p>
        </p:txBody>
      </p:sp>
      <p:sp>
        <p:nvSpPr>
          <p:cNvPr id="239" name="Text 6"/>
          <p:cNvSpPr/>
          <p:nvPr/>
        </p:nvSpPr>
        <p:spPr>
          <a:xfrm>
            <a:off x="1508760" y="3724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&amp; Pursuit</a:t>
            </a:r>
            <a:endParaRPr lang="en-US" sz="1300" dirty="0"/>
          </a:p>
        </p:txBody>
      </p:sp>
      <p:sp>
        <p:nvSpPr>
          <p:cNvPr id="240" name="Text 7"/>
          <p:cNvSpPr/>
          <p:nvPr/>
        </p:nvSpPr>
        <p:spPr>
          <a:xfrm>
            <a:off x="4114800" y="3724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241" name="Text 8"/>
          <p:cNvSpPr/>
          <p:nvPr/>
        </p:nvSpPr>
        <p:spPr>
          <a:xfrm>
            <a:off x="4754880" y="3724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Declaration, reconstruction, evidence, eradication, communication</a:t>
            </a:r>
            <a:endParaRPr lang="en-US" sz="1250" dirty="0"/>
          </a:p>
        </p:txBody>
      </p:sp>
      <p:sp>
        <p:nvSpPr>
          <p:cNvPr id="242" name="Shape 3"/>
          <p:cNvSpPr/>
          <p:nvPr/>
        </p:nvSpPr>
        <p:spPr>
          <a:xfrm>
            <a:off x="640080" y="4013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43" name="Shape 4"/>
          <p:cNvSpPr/>
          <p:nvPr/>
        </p:nvSpPr>
        <p:spPr>
          <a:xfrm>
            <a:off x="804672" y="4040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44" name="Text 5"/>
          <p:cNvSpPr/>
          <p:nvPr/>
        </p:nvSpPr>
        <p:spPr>
          <a:xfrm>
            <a:off x="804672" y="4040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endParaRPr lang="en-US" sz="1200" dirty="0"/>
          </a:p>
        </p:txBody>
      </p:sp>
      <p:sp>
        <p:nvSpPr>
          <p:cNvPr id="245" name="Text 6"/>
          <p:cNvSpPr/>
          <p:nvPr/>
        </p:nvSpPr>
        <p:spPr>
          <a:xfrm>
            <a:off x="1508760" y="4013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Execution</a:t>
            </a:r>
            <a:endParaRPr lang="en-US" sz="1300" dirty="0"/>
          </a:p>
        </p:txBody>
      </p:sp>
      <p:sp>
        <p:nvSpPr>
          <p:cNvPr id="246" name="Text 7"/>
          <p:cNvSpPr/>
          <p:nvPr/>
        </p:nvSpPr>
        <p:spPr>
          <a:xfrm>
            <a:off x="4114800" y="4013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47" name="Text 8"/>
          <p:cNvSpPr/>
          <p:nvPr/>
        </p:nvSpPr>
        <p:spPr>
          <a:xfrm>
            <a:off x="4754880" y="4013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Cadence, posture computation, the evidentiary record</a:t>
            </a:r>
            <a:endParaRPr lang="en-US" sz="1250" dirty="0"/>
          </a:p>
        </p:txBody>
      </p:sp>
      <p:sp>
        <p:nvSpPr>
          <p:cNvPr id="248" name="Shape 3"/>
          <p:cNvSpPr/>
          <p:nvPr/>
        </p:nvSpPr>
        <p:spPr>
          <a:xfrm>
            <a:off x="640080" y="4302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49" name="Shape 4"/>
          <p:cNvSpPr/>
          <p:nvPr/>
        </p:nvSpPr>
        <p:spPr>
          <a:xfrm>
            <a:off x="804672" y="4329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50" name="Text 5"/>
          <p:cNvSpPr/>
          <p:nvPr/>
        </p:nvSpPr>
        <p:spPr>
          <a:xfrm>
            <a:off x="804672" y="4329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CG</a:t>
            </a:r>
            <a:endParaRPr lang="en-US" sz="1200" dirty="0"/>
          </a:p>
        </p:txBody>
      </p:sp>
      <p:sp>
        <p:nvSpPr>
          <p:cNvPr id="251" name="Text 6"/>
          <p:cNvSpPr/>
          <p:nvPr/>
        </p:nvSpPr>
        <p:spPr>
          <a:xfrm>
            <a:off x="1508760" y="4302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&amp; Governance</a:t>
            </a:r>
            <a:endParaRPr lang="en-US" sz="1300" dirty="0"/>
          </a:p>
        </p:txBody>
      </p:sp>
      <p:sp>
        <p:nvSpPr>
          <p:cNvPr id="252" name="Text 7"/>
          <p:cNvSpPr/>
          <p:nvPr/>
        </p:nvSpPr>
        <p:spPr>
          <a:xfrm>
            <a:off x="4114800" y="4302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3" name="Text 8"/>
          <p:cNvSpPr/>
          <p:nvPr/>
        </p:nvSpPr>
        <p:spPr>
          <a:xfrm>
            <a:off x="4754880" y="4302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Intent, phase, rules of engagement, disposition</a:t>
            </a:r>
            <a:endParaRPr lang="en-US" sz="1250" dirty="0"/>
          </a:p>
        </p:txBody>
      </p:sp>
      <p:sp>
        <p:nvSpPr>
          <p:cNvPr id="254" name="Shape 3"/>
          <p:cNvSpPr/>
          <p:nvPr/>
        </p:nvSpPr>
        <p:spPr>
          <a:xfrm>
            <a:off x="640080" y="4591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55" name="Shape 4"/>
          <p:cNvSpPr/>
          <p:nvPr/>
        </p:nvSpPr>
        <p:spPr>
          <a:xfrm>
            <a:off x="804672" y="4618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56" name="Text 5"/>
          <p:cNvSpPr/>
          <p:nvPr/>
        </p:nvSpPr>
        <p:spPr>
          <a:xfrm>
            <a:off x="804672" y="4618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RC</a:t>
            </a:r>
            <a:endParaRPr lang="en-US" sz="1200" dirty="0"/>
          </a:p>
        </p:txBody>
      </p:sp>
      <p:sp>
        <p:nvSpPr>
          <p:cNvPr id="257" name="Text 6"/>
          <p:cNvSpPr/>
          <p:nvPr/>
        </p:nvSpPr>
        <p:spPr>
          <a:xfrm>
            <a:off x="1508760" y="4591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Reconstitution</a:t>
            </a:r>
            <a:endParaRPr lang="en-US" sz="1300" dirty="0"/>
          </a:p>
        </p:txBody>
      </p:sp>
      <p:sp>
        <p:nvSpPr>
          <p:cNvPr id="258" name="Text 7"/>
          <p:cNvSpPr/>
          <p:nvPr/>
        </p:nvSpPr>
        <p:spPr>
          <a:xfrm>
            <a:off x="4114800" y="4591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59" name="Text 8"/>
          <p:cNvSpPr/>
          <p:nvPr/>
        </p:nvSpPr>
        <p:spPr>
          <a:xfrm>
            <a:off x="4754880" y="4591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outside the blast radius, and exercised</a:t>
            </a:r>
            <a:endParaRPr lang="en-US" sz="1250" dirty="0"/>
          </a:p>
        </p:txBody>
      </p:sp>
      <p:sp>
        <p:nvSpPr>
          <p:cNvPr id="260" name="Shape 3"/>
          <p:cNvSpPr/>
          <p:nvPr/>
        </p:nvSpPr>
        <p:spPr>
          <a:xfrm>
            <a:off x="640080" y="4880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61" name="Shape 4"/>
          <p:cNvSpPr/>
          <p:nvPr/>
        </p:nvSpPr>
        <p:spPr>
          <a:xfrm>
            <a:off x="804672" y="4907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62" name="Text 5"/>
          <p:cNvSpPr/>
          <p:nvPr/>
        </p:nvSpPr>
        <p:spPr>
          <a:xfrm>
            <a:off x="804672" y="4907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</a:t>
            </a:r>
            <a:endParaRPr lang="en-US" sz="1200" dirty="0"/>
          </a:p>
        </p:txBody>
      </p:sp>
      <p:sp>
        <p:nvSpPr>
          <p:cNvPr id="263" name="Text 6"/>
          <p:cNvSpPr/>
          <p:nvPr/>
        </p:nvSpPr>
        <p:spPr>
          <a:xfrm>
            <a:off x="1508760" y="4880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Obligations</a:t>
            </a:r>
            <a:endParaRPr lang="en-US" sz="1300" dirty="0"/>
          </a:p>
        </p:txBody>
      </p:sp>
      <p:sp>
        <p:nvSpPr>
          <p:cNvPr id="264" name="Text 7"/>
          <p:cNvSpPr/>
          <p:nvPr/>
        </p:nvSpPr>
        <p:spPr>
          <a:xfrm>
            <a:off x="4114800" y="4880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265" name="Text 8"/>
          <p:cNvSpPr/>
          <p:nvPr/>
        </p:nvSpPr>
        <p:spPr>
          <a:xfrm>
            <a:off x="4754880" y="4880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Terrain that exists because the organization is a federal one</a:t>
            </a:r>
            <a:endParaRPr lang="en-US" sz="1250" dirty="0"/>
          </a:p>
        </p:txBody>
      </p:sp>
      <p:sp>
        <p:nvSpPr>
          <p:cNvPr id="266" name="Shape 3"/>
          <p:cNvSpPr/>
          <p:nvPr/>
        </p:nvSpPr>
        <p:spPr>
          <a:xfrm>
            <a:off x="640080" y="5169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67" name="Shape 4"/>
          <p:cNvSpPr/>
          <p:nvPr/>
        </p:nvSpPr>
        <p:spPr>
          <a:xfrm>
            <a:off x="804672" y="5196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68" name="Text 5"/>
          <p:cNvSpPr/>
          <p:nvPr/>
        </p:nvSpPr>
        <p:spPr>
          <a:xfrm>
            <a:off x="804672" y="5196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WF</a:t>
            </a:r>
            <a:endParaRPr lang="en-US" sz="1200" dirty="0"/>
          </a:p>
        </p:txBody>
      </p:sp>
      <p:sp>
        <p:nvSpPr>
          <p:cNvPr id="269" name="Text 6"/>
          <p:cNvSpPr/>
          <p:nvPr/>
        </p:nvSpPr>
        <p:spPr>
          <a:xfrm>
            <a:off x="1508760" y="5169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Terrain</a:t>
            </a:r>
            <a:endParaRPr lang="en-US" sz="1300" dirty="0"/>
          </a:p>
        </p:txBody>
      </p:sp>
      <p:sp>
        <p:nvSpPr>
          <p:cNvPr id="270" name="Text 7"/>
          <p:cNvSpPr/>
          <p:nvPr/>
        </p:nvSpPr>
        <p:spPr>
          <a:xfrm>
            <a:off x="4114800" y="5169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71" name="Text 8"/>
          <p:cNvSpPr/>
          <p:nvPr/>
        </p:nvSpPr>
        <p:spPr>
          <a:xfrm>
            <a:off x="4754880" y="5169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people who operate the estate, as ground</a:t>
            </a:r>
            <a:endParaRPr lang="en-US" sz="1250" dirty="0"/>
          </a:p>
        </p:txBody>
      </p:sp>
      <p:sp>
        <p:nvSpPr>
          <p:cNvPr id="272" name="Shape 3"/>
          <p:cNvSpPr/>
          <p:nvPr/>
        </p:nvSpPr>
        <p:spPr>
          <a:xfrm>
            <a:off x="640080" y="5458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73" name="Shape 4"/>
          <p:cNvSpPr/>
          <p:nvPr/>
        </p:nvSpPr>
        <p:spPr>
          <a:xfrm>
            <a:off x="804672" y="5485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74" name="Text 5"/>
          <p:cNvSpPr/>
          <p:nvPr/>
        </p:nvSpPr>
        <p:spPr>
          <a:xfrm>
            <a:off x="804672" y="5485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</a:t>
            </a:r>
            <a:endParaRPr lang="en-US" sz="1200" dirty="0"/>
          </a:p>
        </p:txBody>
      </p:sp>
      <p:sp>
        <p:nvSpPr>
          <p:cNvPr id="275" name="Text 6"/>
          <p:cNvSpPr/>
          <p:nvPr/>
        </p:nvSpPr>
        <p:spPr>
          <a:xfrm>
            <a:off x="1508760" y="5458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Facilities Terrain</a:t>
            </a:r>
            <a:endParaRPr lang="en-US" sz="1300" dirty="0"/>
          </a:p>
        </p:txBody>
      </p:sp>
      <p:sp>
        <p:nvSpPr>
          <p:cNvPr id="276" name="Text 7"/>
          <p:cNvSpPr/>
          <p:nvPr/>
        </p:nvSpPr>
        <p:spPr>
          <a:xfrm>
            <a:off x="4114800" y="5458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77" name="Text 8"/>
          <p:cNvSpPr/>
          <p:nvPr/>
        </p:nvSpPr>
        <p:spPr>
          <a:xfrm>
            <a:off x="4754880" y="5458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Buildings, zones, and the maintenance paths through them</a:t>
            </a:r>
            <a:endParaRPr lang="en-US" sz="1250" dirty="0"/>
          </a:p>
        </p:txBody>
      </p:sp>
      <p:sp>
        <p:nvSpPr>
          <p:cNvPr id="278" name="Shape 3"/>
          <p:cNvSpPr/>
          <p:nvPr/>
        </p:nvSpPr>
        <p:spPr>
          <a:xfrm>
            <a:off x="640080" y="5747000"/>
            <a:ext cx="10881360" cy="27000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79" name="Shape 4"/>
          <p:cNvSpPr/>
          <p:nvPr/>
        </p:nvSpPr>
        <p:spPr>
          <a:xfrm>
            <a:off x="804672" y="5774000"/>
            <a:ext cx="566928" cy="21600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/>
        </p:spPr>
      </p:sp>
      <p:sp>
        <p:nvSpPr>
          <p:cNvPr id="280" name="Text 5"/>
          <p:cNvSpPr/>
          <p:nvPr/>
        </p:nvSpPr>
        <p:spPr>
          <a:xfrm>
            <a:off x="804672" y="5774000"/>
            <a:ext cx="566928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</a:t>
            </a:r>
            <a:endParaRPr lang="en-US" sz="1200" dirty="0"/>
          </a:p>
        </p:txBody>
      </p:sp>
      <p:sp>
        <p:nvSpPr>
          <p:cNvPr id="281" name="Text 6"/>
          <p:cNvSpPr/>
          <p:nvPr/>
        </p:nvSpPr>
        <p:spPr>
          <a:xfrm>
            <a:off x="1508760" y="5747000"/>
            <a:ext cx="265176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22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of Communication</a:t>
            </a:r>
            <a:endParaRPr lang="en-US" sz="1300" dirty="0"/>
          </a:p>
        </p:txBody>
      </p:sp>
      <p:sp>
        <p:nvSpPr>
          <p:cNvPr id="282" name="Text 7"/>
          <p:cNvSpPr/>
          <p:nvPr/>
        </p:nvSpPr>
        <p:spPr>
          <a:xfrm>
            <a:off x="4114800" y="5747000"/>
            <a:ext cx="54864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83" name="Text 8"/>
          <p:cNvSpPr/>
          <p:nvPr/>
        </p:nvSpPr>
        <p:spPr>
          <a:xfrm>
            <a:off x="4754880" y="5747000"/>
            <a:ext cx="658368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Suppliers, components, and the routes they reach on</a:t>
            </a:r>
            <a:endParaRPr lang="en-US" sz="1250" dirty="0"/>
          </a:p>
        </p:txBody>
      </p:sp>
      <p:sp>
        <p:nvSpPr>
          <p:cNvPr id="41" name="Text 39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12 of the 78 are genuinely net new. Everything else inherits or extends — assessed once, not twice.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82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PRODUCT, NOT SEVEN FILES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384048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suite — and how it chains together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01368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17320" y="176479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Framework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417320" y="20756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23500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doctrine — why defense is a maneuver problem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43400" y="160020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72000" y="1801368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0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120640" y="176479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Guide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20756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+ CSV/JSON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617720" y="23500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 assessable controls inheriting from 800-53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046720" y="160020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75320" y="1801368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18" name="Text 16"/>
          <p:cNvSpPr/>
          <p:nvPr/>
        </p:nvSpPr>
        <p:spPr>
          <a:xfrm>
            <a:off x="8275320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823960" y="176479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Playbook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823960" y="20756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Interactive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321040" y="23500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browsable reference for practitioners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320040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68680" y="3401568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24" name="Text 22"/>
          <p:cNvSpPr/>
          <p:nvPr/>
        </p:nvSpPr>
        <p:spPr>
          <a:xfrm>
            <a:off x="868680" y="34015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417320" y="336499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Tower Model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417320" y="36758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Interactive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14400" y="39502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 → layers → maneuvers → missions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343400" y="320040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4572000" y="3401568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0" y="34015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120640" y="336499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Diagram Studio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120640" y="36758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617720" y="39502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it, run the cycle, controls evaluate live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8046720" y="320040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9E2EE"/>
            </a:solidFill>
            <a:prstDash val="solid"/>
          </a:ln>
          <a:effectLst>
            <a:outerShdw sx="100000" sy="100000" kx="0" ky="0" algn="bl" rotWithShape="0" blurRad="76200" dist="25400" dir="5400000">
              <a:srgbClr val="8899AA">
                <a:alpha val="28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8275320" y="3401568"/>
            <a:ext cx="384048" cy="384048"/>
          </a:xfrm>
          <a:prstGeom prst="ellipse">
            <a:avLst/>
          </a:prstGeom>
          <a:solidFill>
            <a:srgbClr val="C99A2E"/>
          </a:solidFill>
          <a:ln/>
        </p:spPr>
      </p:sp>
      <p:sp>
        <p:nvSpPr>
          <p:cNvPr id="36" name="Text 34"/>
          <p:cNvSpPr/>
          <p:nvPr/>
        </p:nvSpPr>
        <p:spPr>
          <a:xfrm>
            <a:off x="8275320" y="34015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823960" y="336499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22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Brief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8823960" y="3675888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9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Generated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321040" y="3950208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cycle record, citing controls per section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40080" y="4983480"/>
            <a:ext cx="10881360" cy="914400"/>
          </a:xfrm>
          <a:prstGeom prst="roundRect">
            <a:avLst>
              <a:gd name="adj" fmla="val 9000"/>
            </a:avLst>
          </a:prstGeom>
          <a:solidFill>
            <a:srgbClr val="0D1826"/>
          </a:solidFill>
          <a:ln/>
        </p:spPr>
      </p:sp>
      <p:sp>
        <p:nvSpPr>
          <p:cNvPr id="41" name="Text 39"/>
          <p:cNvSpPr/>
          <p:nvPr/>
        </p:nvSpPr>
        <p:spPr>
          <a:xfrm>
            <a:off x="914400" y="498348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C7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chain:  </a:t>
            </a:r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 (why) → Control Guide (what must be true) → Studio (do it) → Brief (prove it) → Cycle history (prove it over time)</a:t>
            </a:r>
            <a:endParaRPr lang="en-US" sz="1400" dirty="0"/>
          </a:p>
        </p:txBody>
      </p:sp>
      <p:sp>
        <p:nvSpPr>
          <p:cNvPr id="42" name="Text 40"/>
          <p:cNvSpPr/>
          <p:nvPr/>
        </p:nvSpPr>
        <p:spPr>
          <a:xfrm>
            <a:off x="640080" y="603504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2E5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is a by-product of the work — nothing is authored twice.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858000"/>
          </a:xfrm>
          <a:prstGeom prst="rect">
            <a:avLst/>
          </a:prstGeom>
          <a:solidFill>
            <a:srgbClr val="0D1826"/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3474720"/>
            <a:ext cx="5486400" cy="5486400"/>
          </a:xfrm>
          <a:prstGeom prst="ellipse">
            <a:avLst/>
          </a:prstGeom>
          <a:solidFill>
            <a:srgbClr val="1F3A5F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8288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a wall that reacts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a maneuvering, thinking force.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868680" y="3520440"/>
            <a:ext cx="2926080" cy="0"/>
          </a:xfrm>
          <a:prstGeom prst="line">
            <a:avLst/>
          </a:prstGeom>
          <a:noFill/>
          <a:ln w="31750">
            <a:solidFill>
              <a:srgbClr val="C99A2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3886200"/>
            <a:ext cx="10058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 over tools — survives tool churn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Intelligence-led — every maneuver has explicit confidence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Terrain-anchored — prioritizes sensitive mission records, identity, availability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 — a single honest scoreboard: temporal advantage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63550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E92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ASOM-Fed v6.1 · Unclassified / Illustrative · Sources: Allen (CDR 2020); ATP 2-33.4; CISA ZTMM; NIST 800-207 / CSF 2.0 / RMF; OMB M-22-09; public federal sources.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2026-08-06T20:31:01Z</dcterms:created>
  <dcterms:modified xsi:type="dcterms:W3CDTF">2026-08-06T20:31:01Z</dcterms:modified>
</cp:coreProperties>
</file>